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61" r:id="rId5"/>
    <p:sldId id="265" r:id="rId6"/>
    <p:sldId id="264" r:id="rId7"/>
    <p:sldId id="266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0AA45-C92A-45C0-8457-27BC4078F075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8B21C-F286-4414-90C5-7ABD85D3A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21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9CF98-EEE6-4113-BC71-B7BF4C4F3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946D15-85F2-4AFA-87D1-56B51E7C9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8D2CC1-8FE4-44B6-9F45-2DE6A6BD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9FB0-622E-49B4-B07C-929AA26A5DB5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04501D-BE9C-4F75-A40E-08547BDE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07E13D-1DD3-4D3E-8420-05E8E54D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44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BEAF6-C0BD-4FCD-BCB3-EDB35EFB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CE7583-6798-47BC-8B0A-7FED2758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0C08E4-012A-47DE-A2A0-8090521A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7AA1-5658-4E7F-AE8F-2CE854D61FE2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D3EC77-33F7-46CA-85E9-AEE8386F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423671-32D7-4326-953E-9D31A953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07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DFC87-38E1-427C-AEAE-F9E5A366C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DF3333-3213-495A-9ACC-FE3FB00D1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35D463-64FD-4280-8CE7-A3A93DD0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CA4-4D1D-452B-9417-CDDB19E6C003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0E5058-1EAE-4DC0-B99A-2546556A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0AA0E4-6B3B-4564-B587-51E8392A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64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BF62C-1A6B-4413-8752-F9EB2256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F299-9B24-4118-ACF5-77AE1E082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A0154B-C4A4-46B3-86D6-2F21373A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3D51-8411-495E-B031-688EBBDED740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D24387-54B0-43C7-AA9D-DEA34E790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974304-5C6F-4128-8913-CF39B217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41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C961C-EB39-4B81-8681-C4D50D73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3295CE-0BE7-4FEC-9CA0-3A01A1A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CC067-6C18-4B61-BAB9-A79FC205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B4C-135C-41FC-A042-D3451D3A764C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DBBC3-5D29-47C9-9E2C-57FF24C9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59C6B6-EF3E-4609-9B3D-CDF0696B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7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2FA0A-6702-432E-8CC5-9A842624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AE7329-9239-4AD0-A621-D7A1634C2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13123E-6277-40B8-9525-C92B84C9C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EAAA5F-2049-4369-B331-446C5D9F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7CAE5-17AA-452C-8852-2680C8686284}" type="datetime1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CC903-DC1E-4F76-A962-EE258454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56922F-C2B8-4AA9-B88F-D01F9EBC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4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DF2FF-AE89-4A2F-8AE7-3FDED0AF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BEAF72-FC3F-4DCA-82F4-A7000FD30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10CE30-F52E-40B8-8715-CBACB5370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57A5CD-948B-478A-BA7D-C65D6DBEF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20F5A2-961F-4DFB-853A-E48D6AB32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F3DAFA-F461-401D-A8C0-DC26D2076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C2114-989A-4BE8-84EC-FAC4E9A2C62D}" type="datetime1">
              <a:rPr lang="ru-RU" smtClean="0"/>
              <a:t>26.12.2023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BBDEE45-F98F-42A7-85A1-64D899B7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F76400C-A272-436A-9A86-C91043F7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98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C6757-9E4D-478C-AC7F-AF550C26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322C6B-985C-451C-A7D4-4D62D4D1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7C00-D9CC-463F-9D87-A75C8A8F1823}" type="datetime1">
              <a:rPr lang="ru-RU" smtClean="0"/>
              <a:t>26.12.2023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547C71-2C3D-43E3-A3D4-00A3F6DE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254AD1-B8AA-4599-A37F-B63BBA7D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15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196C0D-5D88-4371-808F-DF06C9E3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599B-725F-4EC6-984A-74946FACD977}" type="datetime1">
              <a:rPr lang="ru-RU" smtClean="0"/>
              <a:t>26.12.2023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595641-621D-4FC9-B7E7-05168ADE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141298-C17A-40C5-AC53-30318B8F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25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3DF3C-1CFF-45AD-8BFD-8933958E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C65F47-B47A-41B0-A44E-D1A7715B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4FC87F-FFBC-4CAC-A6C3-5E6794A37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84478D-FF84-4A6B-A4F2-B0B00F78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414A-DC70-4A01-979D-554C4992DDAD}" type="datetime1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E3C565-D2C1-4BBB-BC50-259545C8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79181B-F7E8-48A5-A5F8-0BD60F59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08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6E9F6-E453-4016-A59B-873996FB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30DF00-7DF0-4787-8D77-C89BB06E8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6EFD39-4402-4608-96CC-6ECDF511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B4E3B1-0B75-4DFC-A81E-E7F0AF37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09CA-BAA0-41A6-8813-93F366A32763}" type="datetime1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278216-5113-4CFB-A721-A789E331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C13D41-DEE9-41AD-8150-8120A4D1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57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A6B50-17BD-461D-B84D-53DFFCEC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7C4E4C-8351-4845-9437-F3621A9D8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8752D9-9FE7-4D98-A946-AD30CAAF1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F9FF-02DF-44EE-8B66-70EB6CD485AF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7AFD9A-1EEE-4EE7-A6B4-46A7839F1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0E45B3-5BB0-46A0-BD5D-9F4B96A42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45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CA43C8-84A8-40C3-8754-AEA94661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953" y="-168691"/>
            <a:ext cx="3442231" cy="3912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A695C3-B14A-493C-A221-358FE8C5331B}"/>
              </a:ext>
            </a:extLst>
          </p:cNvPr>
          <p:cNvSpPr txBox="1"/>
          <p:nvPr/>
        </p:nvSpPr>
        <p:spPr>
          <a:xfrm>
            <a:off x="2541070" y="1031026"/>
            <a:ext cx="9105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Изучение методов</a:t>
            </a:r>
            <a:r>
              <a:rPr lang="ru-RU" sz="40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моделирования и создания </a:t>
            </a:r>
            <a:r>
              <a:rPr lang="ru-RU" sz="40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анимаций</a:t>
            </a:r>
            <a:r>
              <a:rPr lang="ru-RU" sz="4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для использования в </a:t>
            </a:r>
            <a:r>
              <a:rPr lang="ru-RU" sz="40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Unreal</a:t>
            </a:r>
            <a:r>
              <a:rPr lang="ru-RU" sz="40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  <a:endParaRPr lang="ru-RU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AA05B9-6825-45AD-BEAA-89B1F2ED01A3}"/>
              </a:ext>
            </a:extLst>
          </p:cNvPr>
          <p:cNvSpPr txBox="1"/>
          <p:nvPr/>
        </p:nvSpPr>
        <p:spPr>
          <a:xfrm>
            <a:off x="4809179" y="4001044"/>
            <a:ext cx="6837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Выполнил студент группы РК6-74Б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Шендрик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Д.А.</a:t>
            </a:r>
          </a:p>
          <a:p>
            <a:pPr algn="r"/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Витюков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Ф.А.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E42EF7-F359-4277-919E-CADFA66A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1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8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664143" y="319360"/>
            <a:ext cx="11035576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Сравнение различных программ захвата движений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4210475B-CE44-4043-B773-3EDEBFB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10</a:t>
            </a:fld>
            <a:endParaRPr lang="ru-RU" sz="2000" dirty="0">
              <a:solidFill>
                <a:schemeClr val="tx1"/>
              </a:solidFill>
            </a:endParaRPr>
          </a:p>
        </p:txBody>
      </p:sp>
      <p:graphicFrame>
        <p:nvGraphicFramePr>
          <p:cNvPr id="6" name="Таблица 7">
            <a:extLst>
              <a:ext uri="{FF2B5EF4-FFF2-40B4-BE49-F238E27FC236}">
                <a16:creationId xmlns:a16="http://schemas.microsoft.com/office/drawing/2014/main" id="{E20B04B8-98DB-4AA0-84AF-E302D4769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0034"/>
              </p:ext>
            </p:extLst>
          </p:nvPr>
        </p:nvGraphicFramePr>
        <p:xfrm>
          <a:off x="664143" y="1240978"/>
          <a:ext cx="10317490" cy="4852459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500" dist="50800" dir="5400000" sy="-100000" algn="bl" rotWithShape="0"/>
                </a:effectLst>
                <a:tableStyleId>{5C22544A-7EE6-4342-B048-85BDC9FD1C3A}</a:tableStyleId>
              </a:tblPr>
              <a:tblGrid>
                <a:gridCol w="2063498">
                  <a:extLst>
                    <a:ext uri="{9D8B030D-6E8A-4147-A177-3AD203B41FA5}">
                      <a16:colId xmlns:a16="http://schemas.microsoft.com/office/drawing/2014/main" val="2746995179"/>
                    </a:ext>
                  </a:extLst>
                </a:gridCol>
                <a:gridCol w="2063498">
                  <a:extLst>
                    <a:ext uri="{9D8B030D-6E8A-4147-A177-3AD203B41FA5}">
                      <a16:colId xmlns:a16="http://schemas.microsoft.com/office/drawing/2014/main" val="1704979052"/>
                    </a:ext>
                  </a:extLst>
                </a:gridCol>
                <a:gridCol w="2063498">
                  <a:extLst>
                    <a:ext uri="{9D8B030D-6E8A-4147-A177-3AD203B41FA5}">
                      <a16:colId xmlns:a16="http://schemas.microsoft.com/office/drawing/2014/main" val="375898904"/>
                    </a:ext>
                  </a:extLst>
                </a:gridCol>
                <a:gridCol w="2063498">
                  <a:extLst>
                    <a:ext uri="{9D8B030D-6E8A-4147-A177-3AD203B41FA5}">
                      <a16:colId xmlns:a16="http://schemas.microsoft.com/office/drawing/2014/main" val="957839787"/>
                    </a:ext>
                  </a:extLst>
                </a:gridCol>
                <a:gridCol w="2063498">
                  <a:extLst>
                    <a:ext uri="{9D8B030D-6E8A-4147-A177-3AD203B41FA5}">
                      <a16:colId xmlns:a16="http://schemas.microsoft.com/office/drawing/2014/main" val="3448207824"/>
                    </a:ext>
                  </a:extLst>
                </a:gridCol>
              </a:tblGrid>
              <a:tr h="79861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Название программы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Считывание мимики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Считывание рук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Поддержка протокола </a:t>
                      </a:r>
                      <a:r>
                        <a:rPr lang="en-US" sz="1600" dirty="0"/>
                        <a:t>VMC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Цена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476287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WevCam</a:t>
                      </a:r>
                      <a:r>
                        <a:rPr lang="en-US" sz="1600" dirty="0"/>
                        <a:t> Motion Capture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+/-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2</a:t>
                      </a:r>
                      <a:r>
                        <a:rPr lang="en-US" sz="1600" dirty="0"/>
                        <a:t>$ </a:t>
                      </a:r>
                      <a:r>
                        <a:rPr lang="ru-RU" sz="1600" dirty="0"/>
                        <a:t>для полного доступа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88808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VSeeFace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Необходимо доп.</a:t>
                      </a:r>
                      <a:r>
                        <a:rPr lang="en-US" sz="1600" dirty="0"/>
                        <a:t> </a:t>
                      </a:r>
                      <a:r>
                        <a:rPr lang="ru-RU" sz="1600" dirty="0"/>
                        <a:t>Оборудование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063633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StrongTrack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Приемлемое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576379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Virtual Motion Capture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Необходимо </a:t>
                      </a:r>
                      <a:r>
                        <a:rPr lang="en-US" sz="1600" dirty="0"/>
                        <a:t>VR </a:t>
                      </a:r>
                      <a:r>
                        <a:rPr lang="ru-RU" sz="1600" dirty="0"/>
                        <a:t>оборудование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Необходимо </a:t>
                      </a:r>
                      <a:r>
                        <a:rPr lang="en-US" sz="1600" dirty="0"/>
                        <a:t>VR </a:t>
                      </a:r>
                      <a:r>
                        <a:rPr lang="ru-RU" sz="1600" dirty="0"/>
                        <a:t>оборудование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507643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TDPT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834449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LuppetX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Посредственное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Требуется доп. оборудование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Free Trial </a:t>
                      </a:r>
                      <a:r>
                        <a:rPr lang="ru-RU" sz="1600" dirty="0"/>
                        <a:t>на час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72316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XR Animator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6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53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809219" y="352076"/>
            <a:ext cx="11035576" cy="73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Заключение</a:t>
            </a:r>
            <a:endParaRPr lang="ru-RU" sz="32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D82FE-C9C4-4C1B-B9EE-C9758ACDCE1C}"/>
              </a:ext>
            </a:extLst>
          </p:cNvPr>
          <p:cNvSpPr txBox="1"/>
          <p:nvPr/>
        </p:nvSpPr>
        <p:spPr>
          <a:xfrm>
            <a:off x="809219" y="1443841"/>
            <a:ext cx="86434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В результате работы были выполнены задачи: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проведен общий обзор 3D-моделирования в </a:t>
            </a:r>
            <a:r>
              <a:rPr lang="ru-RU" sz="28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r>
              <a:rPr lang="ru-RU" sz="280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u-RU" sz="28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с</a:t>
            </a: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озданы две уникальные модели: конвейерная линия и мифическое существо: </a:t>
            </a:r>
            <a:r>
              <a:rPr lang="ru-RU" sz="28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полукот-полусова</a:t>
            </a: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проведен перенос моделей в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Unreal Engine </a:t>
            </a: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и решены проблемы с их отображением;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проведен сравнительный анализ программных решений в сфере захвата движений.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43B7C26E-016D-4040-8AFD-D7AE9722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11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60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B06B33-A70B-4CCD-AF54-5E12C2E95678}"/>
              </a:ext>
            </a:extLst>
          </p:cNvPr>
          <p:cNvSpPr txBox="1"/>
          <p:nvPr/>
        </p:nvSpPr>
        <p:spPr>
          <a:xfrm>
            <a:off x="585537" y="3331351"/>
            <a:ext cx="8643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Поставленные задачи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исследовать возможности</a:t>
            </a: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программы для 3D-моделирования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создать несколько уникальные моделей в 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провести перенос моделей в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Unreal Engine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провести анализ программных решений в сфере захвата движений.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41B15-43EA-45EC-A457-220DD3214C87}"/>
              </a:ext>
            </a:extLst>
          </p:cNvPr>
          <p:cNvSpPr txBox="1"/>
          <p:nvPr/>
        </p:nvSpPr>
        <p:spPr>
          <a:xfrm>
            <a:off x="585537" y="599800"/>
            <a:ext cx="8643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Цели работы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Получить навыки работы в программах для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3D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моделирования, самостоятельно разрабатывая модели, для дальнейшей их интеграции в движок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Unreal Engine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 изучить возможность применения для их анимации методов захвата движений.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E710E33F-4AE4-41E2-BF55-04A04DA4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4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22FC58E-CA4B-466A-B38F-212C68A2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21" y="993869"/>
            <a:ext cx="2880000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FFA2F31-F601-4497-B11E-6CBD406C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76" y="993869"/>
            <a:ext cx="2671302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43FE0F3-7713-4703-B0A8-AE2EA321D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90" y="2879914"/>
            <a:ext cx="3140549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D412B44-966D-4BD2-9A05-F322E337E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54" y="4765959"/>
            <a:ext cx="3409167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8C35F7C-4AA1-4BBE-BB3E-990A3DE42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76" y="4757977"/>
            <a:ext cx="2880000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DE97DF-F719-4583-ADED-3550E1A6BDBF}"/>
              </a:ext>
            </a:extLst>
          </p:cNvPr>
          <p:cNvSpPr txBox="1"/>
          <p:nvPr/>
        </p:nvSpPr>
        <p:spPr>
          <a:xfrm>
            <a:off x="2195358" y="6377977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Создание материалов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EFD67-5046-4482-BC7C-8BDF2656FEB0}"/>
              </a:ext>
            </a:extLst>
          </p:cNvPr>
          <p:cNvSpPr txBox="1"/>
          <p:nvPr/>
        </p:nvSpPr>
        <p:spPr>
          <a:xfrm>
            <a:off x="9404874" y="4518210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UV </a:t>
            </a:r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развертки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1B70A5-CCFE-4D2D-AC4A-DD2AA9F5ACF1}"/>
              </a:ext>
            </a:extLst>
          </p:cNvPr>
          <p:cNvSpPr txBox="1"/>
          <p:nvPr/>
        </p:nvSpPr>
        <p:spPr>
          <a:xfrm>
            <a:off x="6970014" y="6402300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Sculpting</a:t>
            </a:r>
            <a:endParaRPr lang="ru-RU" sz="22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0AF86D-F63B-4A9A-883C-D956D95F8C08}"/>
              </a:ext>
            </a:extLst>
          </p:cNvPr>
          <p:cNvSpPr txBox="1"/>
          <p:nvPr/>
        </p:nvSpPr>
        <p:spPr>
          <a:xfrm>
            <a:off x="8944061" y="1592417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Анимация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FBCBA-F7F7-4562-8566-7B2CE9154947}"/>
              </a:ext>
            </a:extLst>
          </p:cNvPr>
          <p:cNvSpPr txBox="1"/>
          <p:nvPr/>
        </p:nvSpPr>
        <p:spPr>
          <a:xfrm>
            <a:off x="-115504" y="1592417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Моделирование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20FB78-1089-4FA2-80E8-C2DF42284DCF}"/>
              </a:ext>
            </a:extLst>
          </p:cNvPr>
          <p:cNvSpPr txBox="1"/>
          <p:nvPr/>
        </p:nvSpPr>
        <p:spPr>
          <a:xfrm>
            <a:off x="-403519" y="4600329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Рендеринг</a:t>
            </a:r>
          </a:p>
        </p:txBody>
      </p: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0C748639-CC20-49D1-9B7C-89DD4D1A32DD}"/>
              </a:ext>
            </a:extLst>
          </p:cNvPr>
          <p:cNvSpPr/>
          <p:nvPr/>
        </p:nvSpPr>
        <p:spPr>
          <a:xfrm rot="3094318">
            <a:off x="4595744" y="2073347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: вправо 38">
            <a:extLst>
              <a:ext uri="{FF2B5EF4-FFF2-40B4-BE49-F238E27FC236}">
                <a16:creationId xmlns:a16="http://schemas.microsoft.com/office/drawing/2014/main" id="{9132BC1F-825A-4BD0-A0E8-332665E479A5}"/>
              </a:ext>
            </a:extLst>
          </p:cNvPr>
          <p:cNvSpPr/>
          <p:nvPr/>
        </p:nvSpPr>
        <p:spPr>
          <a:xfrm rot="8312052">
            <a:off x="6442461" y="2095402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BE372945-5D65-4B68-958B-5AB7E1947DFB}"/>
              </a:ext>
            </a:extLst>
          </p:cNvPr>
          <p:cNvSpPr/>
          <p:nvPr/>
        </p:nvSpPr>
        <p:spPr>
          <a:xfrm rot="10800000">
            <a:off x="7148195" y="3280494"/>
            <a:ext cx="1437243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B82AF151-FF54-4B0B-B309-A1D9B1AFBC37}"/>
              </a:ext>
            </a:extLst>
          </p:cNvPr>
          <p:cNvSpPr/>
          <p:nvPr/>
        </p:nvSpPr>
        <p:spPr>
          <a:xfrm>
            <a:off x="3346013" y="3159137"/>
            <a:ext cx="1465412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15AEE4A0-1765-4D97-BB80-DB93E2DE4B57}"/>
              </a:ext>
            </a:extLst>
          </p:cNvPr>
          <p:cNvSpPr/>
          <p:nvPr/>
        </p:nvSpPr>
        <p:spPr>
          <a:xfrm rot="18904562">
            <a:off x="4496568" y="4231096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7FC0C26E-6DA6-466D-88E5-4A76361A84C7}"/>
              </a:ext>
            </a:extLst>
          </p:cNvPr>
          <p:cNvSpPr/>
          <p:nvPr/>
        </p:nvSpPr>
        <p:spPr>
          <a:xfrm rot="13650477">
            <a:off x="6677712" y="4296129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54BEEA-23FB-4CE6-8D3D-331069E74DEA}"/>
              </a:ext>
            </a:extLst>
          </p:cNvPr>
          <p:cNvSpPr txBox="1"/>
          <p:nvPr/>
        </p:nvSpPr>
        <p:spPr>
          <a:xfrm>
            <a:off x="359974" y="169597"/>
            <a:ext cx="929800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</a:rPr>
              <a:t>Обзор программы для 3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D </a:t>
            </a:r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</a:rPr>
              <a:t>моделирования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Blender </a:t>
            </a:r>
            <a:endParaRPr lang="ru-RU" sz="2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E4C3E3-619B-42AD-80FE-554E542A0E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83" y="2491109"/>
            <a:ext cx="2619973" cy="2141828"/>
          </a:xfrm>
          <a:prstGeom prst="rect">
            <a:avLst/>
          </a:prstGeom>
          <a:effectLst/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17D043F-F715-48C0-A6E9-FAD1DC7F6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1" y="2879914"/>
            <a:ext cx="2880000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25" name="Номер слайда 2">
            <a:extLst>
              <a:ext uri="{FF2B5EF4-FFF2-40B4-BE49-F238E27FC236}">
                <a16:creationId xmlns:a16="http://schemas.microsoft.com/office/drawing/2014/main" id="{C7FBB258-EDEC-4926-BB33-ACE73D46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9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59859" y="319360"/>
            <a:ext cx="11339860" cy="63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создания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 простой модели 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Фабрика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</a:rPr>
              <a:t>” 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в программе 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endParaRPr lang="ru-RU" sz="27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08B4D8-2836-48B4-9BDE-3050E327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" y="1551679"/>
            <a:ext cx="2340000" cy="2340000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0D977D-E85A-41DB-8B02-9AB7CAE7E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38" y="1562707"/>
            <a:ext cx="2340000" cy="234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B8A964-7E30-40A5-B460-77A2BC88F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19" y="1551679"/>
            <a:ext cx="3960000" cy="396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D47E4D-7BA9-47B8-B676-4A1E7A5CE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61" y="4092216"/>
            <a:ext cx="2340000" cy="23400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9C35C0-F78E-43C4-9D04-8F8ABB113A7C}"/>
              </a:ext>
            </a:extLst>
          </p:cNvPr>
          <p:cNvSpPr txBox="1"/>
          <p:nvPr/>
        </p:nvSpPr>
        <p:spPr>
          <a:xfrm>
            <a:off x="645406" y="4005507"/>
            <a:ext cx="176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Размещение примитивов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4341D3-E06D-4C36-8F65-EC178A6929F6}"/>
              </a:ext>
            </a:extLst>
          </p:cNvPr>
          <p:cNvSpPr txBox="1"/>
          <p:nvPr/>
        </p:nvSpPr>
        <p:spPr>
          <a:xfrm>
            <a:off x="5192984" y="4092216"/>
            <a:ext cx="17689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Добавление материалов и света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76C51-8B77-466B-A100-D18EE93835C8}"/>
              </a:ext>
            </a:extLst>
          </p:cNvPr>
          <p:cNvSpPr txBox="1"/>
          <p:nvPr/>
        </p:nvSpPr>
        <p:spPr>
          <a:xfrm>
            <a:off x="2919195" y="3527434"/>
            <a:ext cx="1768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Детализация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B52D0-78C2-4843-9B16-0E788D0E61A0}"/>
              </a:ext>
            </a:extLst>
          </p:cNvPr>
          <p:cNvSpPr txBox="1"/>
          <p:nvPr/>
        </p:nvSpPr>
        <p:spPr>
          <a:xfrm>
            <a:off x="7940842" y="5609512"/>
            <a:ext cx="3676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Финальный рендер модели</a:t>
            </a:r>
          </a:p>
        </p:txBody>
      </p: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463BAC2E-409F-4C65-A293-15930C3D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7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59859" y="319360"/>
            <a:ext cx="11339860" cy="63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</a:t>
            </a:r>
            <a:r>
              <a:rPr lang="ru-RU" sz="2700" b="1" dirty="0" err="1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ретопологии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 в программах для 3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D 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моделирования</a:t>
            </a:r>
            <a:endParaRPr lang="ru-RU" sz="27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158F20B-8A5C-4540-A2FA-8E9ECF8E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" y="1431233"/>
            <a:ext cx="5970546" cy="3448776"/>
          </a:xfrm>
          <a:prstGeom prst="rect">
            <a:avLst/>
          </a:prstGeom>
          <a:effectLst>
            <a:reflection blurRad="6350" stA="29000" endPos="55500" dist="50800" dir="5400000" sy="-100000" algn="bl" rotWithShape="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CEC7954-ECD0-4F68-89CB-675EAC3C7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70" y="1431233"/>
            <a:ext cx="5289972" cy="399332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E3B752-C5E1-4F5C-BE02-9EBD0DCAB564}"/>
              </a:ext>
            </a:extLst>
          </p:cNvPr>
          <p:cNvSpPr txBox="1"/>
          <p:nvPr/>
        </p:nvSpPr>
        <p:spPr>
          <a:xfrm>
            <a:off x="813453" y="5070613"/>
            <a:ext cx="4915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Процесс </a:t>
            </a:r>
            <a:r>
              <a:rPr lang="ru-RU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ретопологии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с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запеканием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Normal 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карт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3F1A5-F267-4796-9F45-20C5ECAEA452}"/>
              </a:ext>
            </a:extLst>
          </p:cNvPr>
          <p:cNvSpPr txBox="1"/>
          <p:nvPr/>
        </p:nvSpPr>
        <p:spPr>
          <a:xfrm>
            <a:off x="7036924" y="5626745"/>
            <a:ext cx="4300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Процесс </a:t>
            </a:r>
            <a:r>
              <a:rPr lang="ru-RU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ретопологии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модели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Owlcat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43FC401C-641D-4DBF-809F-51A4540A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5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2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59860" y="319360"/>
            <a:ext cx="11084578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</a:rPr>
              <a:t>Результаты работы в программе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endParaRPr lang="ru-RU" sz="2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F39416-CE7C-4DCF-860E-3ACE1475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18" y="1297426"/>
            <a:ext cx="4546835" cy="454683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  <a:softEdge rad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38D93E-AAD5-40DF-BC6B-426CDB798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41" y="1565033"/>
            <a:ext cx="5902560" cy="372793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C1FB8A-705C-4615-B3BB-D24C898EC971}"/>
              </a:ext>
            </a:extLst>
          </p:cNvPr>
          <p:cNvSpPr txBox="1"/>
          <p:nvPr/>
        </p:nvSpPr>
        <p:spPr>
          <a:xfrm>
            <a:off x="6420527" y="5400365"/>
            <a:ext cx="4673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Модель с применением системой частиц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“</a:t>
            </a:r>
            <a:r>
              <a:rPr lang="en-US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Owlcat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B5239-96F0-45E5-9D4C-21BE9B16E3FF}"/>
              </a:ext>
            </a:extLst>
          </p:cNvPr>
          <p:cNvSpPr txBox="1"/>
          <p:nvPr/>
        </p:nvSpPr>
        <p:spPr>
          <a:xfrm>
            <a:off x="589117" y="5850095"/>
            <a:ext cx="45468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Модель с анимацией движения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Фабрика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2CA3DFFB-2425-45D4-9147-A5AF54C5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6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0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60169" y="292211"/>
            <a:ext cx="11339860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Импорт в</a:t>
            </a:r>
            <a:r>
              <a:rPr lang="en-US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Unreal Engine: c</a:t>
            </a: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вязь между</a:t>
            </a:r>
            <a:r>
              <a:rPr lang="en-US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Blender </a:t>
            </a: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и</a:t>
            </a:r>
            <a:r>
              <a:rPr lang="en-US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UE4</a:t>
            </a:r>
            <a:endParaRPr lang="ru-RU" sz="2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3F1A5-F267-4796-9F45-20C5ECAEA452}"/>
              </a:ext>
            </a:extLst>
          </p:cNvPr>
          <p:cNvSpPr txBox="1"/>
          <p:nvPr/>
        </p:nvSpPr>
        <p:spPr>
          <a:xfrm>
            <a:off x="6243957" y="1018958"/>
            <a:ext cx="51098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Проблемы, возникшие при переноси моделей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некоторые материалы моделей не были к ним автоматически применены; 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 были перенесены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Constraint’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ы анимации движения по кривой;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система частиц не поддерживалась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UE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5ADE3-C7CE-4A42-96FA-90B7A128E5F3}"/>
              </a:ext>
            </a:extLst>
          </p:cNvPr>
          <p:cNvSpPr txBox="1"/>
          <p:nvPr/>
        </p:nvSpPr>
        <p:spPr>
          <a:xfrm>
            <a:off x="6243957" y="4158279"/>
            <a:ext cx="51098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Решения проблем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вручную настроены материалы и текстуры в редакторе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UE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constraint 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анимации заменен на пошаговую анимацию;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система частиц заменена на меш.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3185E1-E31F-4F77-BDC7-048BDF65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9" y="1297426"/>
            <a:ext cx="4154990" cy="275547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4" name="image8.png">
            <a:extLst>
              <a:ext uri="{FF2B5EF4-FFF2-40B4-BE49-F238E27FC236}">
                <a16:creationId xmlns:a16="http://schemas.microsoft.com/office/drawing/2014/main" id="{C0E0A4FC-A7EB-422E-8654-814D832C53E7}"/>
              </a:ext>
            </a:extLst>
          </p:cNvPr>
          <p:cNvPicPr/>
          <p:nvPr/>
        </p:nvPicPr>
        <p:blipFill>
          <a:blip r:embed="rId4"/>
          <a:srcRect t="1191" b="1191"/>
          <a:stretch>
            <a:fillRect/>
          </a:stretch>
        </p:blipFill>
        <p:spPr>
          <a:xfrm>
            <a:off x="2569855" y="3136243"/>
            <a:ext cx="3300730" cy="2587625"/>
          </a:xfrm>
          <a:prstGeom prst="rect">
            <a:avLst/>
          </a:prstGeom>
          <a:ln/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AD52A-3703-4C29-AD60-34301FAAAD96}"/>
              </a:ext>
            </a:extLst>
          </p:cNvPr>
          <p:cNvSpPr txBox="1"/>
          <p:nvPr/>
        </p:nvSpPr>
        <p:spPr>
          <a:xfrm>
            <a:off x="428441" y="5830754"/>
            <a:ext cx="4915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Полученные модели в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UE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, после решения всех проблем переноса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ACC056B8-56C6-4513-BD86-C26E82E1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7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1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60169" y="292211"/>
            <a:ext cx="11339860" cy="61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6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Средства создания фотореалистичных моделей </a:t>
            </a:r>
            <a:r>
              <a:rPr lang="ru-RU" sz="2600" b="1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Meta</a:t>
            </a:r>
            <a:r>
              <a:rPr lang="en-US" sz="26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ru-RU" sz="2600" b="1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uman</a:t>
            </a:r>
            <a:r>
              <a:rPr lang="ru-RU" sz="26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600" b="1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Creator</a:t>
            </a:r>
            <a:endParaRPr lang="ru-RU" sz="26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3F1A5-F267-4796-9F45-20C5ECAEA452}"/>
              </a:ext>
            </a:extLst>
          </p:cNvPr>
          <p:cNvSpPr txBox="1"/>
          <p:nvPr/>
        </p:nvSpPr>
        <p:spPr>
          <a:xfrm>
            <a:off x="427803" y="1083811"/>
            <a:ext cx="48113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Плюсы использования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MetaHuman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Creator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фотореалистичные модели людей;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большое количество различных настроек генерации;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свободный доступ;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возможность интеграции с другими программами.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E1F74A-34E5-4EC4-BCBE-3C93B7DE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61" y="1083112"/>
            <a:ext cx="5307996" cy="298574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881AF7-0FC3-4AE1-B939-0E012F4AB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92" y="3471388"/>
            <a:ext cx="5343705" cy="2352945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AD52A-3703-4C29-AD60-34301FAAAD96}"/>
              </a:ext>
            </a:extLst>
          </p:cNvPr>
          <p:cNvSpPr txBox="1"/>
          <p:nvPr/>
        </p:nvSpPr>
        <p:spPr>
          <a:xfrm>
            <a:off x="5696693" y="5977459"/>
            <a:ext cx="4915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Модели, полученные на презентации </a:t>
            </a:r>
            <a:r>
              <a:rPr lang="en-US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MetaHuman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Creator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DC0AB-B988-4B53-BFB2-B606C5D738C7}"/>
              </a:ext>
            </a:extLst>
          </p:cNvPr>
          <p:cNvSpPr txBox="1"/>
          <p:nvPr/>
        </p:nvSpPr>
        <p:spPr>
          <a:xfrm>
            <a:off x="427803" y="4223132"/>
            <a:ext cx="481135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Ограничения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может генерировать только модели людей;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недостаточное количество настроек для некоторых целей;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доступна только браузерная версия.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76D32B5-6EB5-4584-A219-7E0BD854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8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7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247981" y="309434"/>
            <a:ext cx="1133986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u="none" strike="noStrike" dirty="0">
                <a:effectLst/>
                <a:latin typeface="Times New Roman" panose="02020603050405020304" pitchFamily="18" charset="0"/>
              </a:rPr>
              <a:t>Средства </a:t>
            </a:r>
            <a:r>
              <a:rPr lang="en-US" sz="2800" b="1" u="none" strike="noStrike" dirty="0">
                <a:effectLst/>
                <a:latin typeface="Times New Roman" panose="02020603050405020304" pitchFamily="18" charset="0"/>
              </a:rPr>
              <a:t>motion capture</a:t>
            </a:r>
            <a:r>
              <a:rPr lang="ru-RU" sz="2800" b="1" u="none" strike="noStrike" dirty="0">
                <a:effectLst/>
                <a:latin typeface="Times New Roman" panose="02020603050405020304" pitchFamily="18" charset="0"/>
              </a:rPr>
              <a:t>, работающие по протоколу </a:t>
            </a:r>
            <a:r>
              <a:rPr lang="en-US" sz="2800" b="1" u="none" strike="noStrike" dirty="0">
                <a:effectLst/>
                <a:latin typeface="Times New Roman" panose="02020603050405020304" pitchFamily="18" charset="0"/>
              </a:rPr>
              <a:t>VMC</a:t>
            </a:r>
            <a:endParaRPr lang="ru-RU" sz="2800" b="1" u="none" strike="noStrike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AD52A-3703-4C29-AD60-34301FAAAD96}"/>
              </a:ext>
            </a:extLst>
          </p:cNvPr>
          <p:cNvSpPr txBox="1"/>
          <p:nvPr/>
        </p:nvSpPr>
        <p:spPr>
          <a:xfrm>
            <a:off x="782672" y="5763328"/>
            <a:ext cx="4915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Схема работы протокола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VMC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, который помогает передавать данные о движении между приложениями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C7E314-310B-44C6-ACE2-C679CA16C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385" y="1166622"/>
            <a:ext cx="6518519" cy="3394359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6A41FB-FFF9-46FE-9019-F44653ACA7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9" y="3033796"/>
            <a:ext cx="6739844" cy="27295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D94E16-D43A-40EA-BCA7-8FD026D8EF00}"/>
              </a:ext>
            </a:extLst>
          </p:cNvPr>
          <p:cNvSpPr txBox="1"/>
          <p:nvPr/>
        </p:nvSpPr>
        <p:spPr>
          <a:xfrm>
            <a:off x="7541412" y="4734666"/>
            <a:ext cx="4046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Пример работы одного из приложений по захвату движений (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XR Animator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75B9A3FA-5B34-4E49-8B03-2D5BFEC8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9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8914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490</Words>
  <Application>Microsoft Office PowerPoint</Application>
  <PresentationFormat>Широкоэкранный</PresentationFormat>
  <Paragraphs>113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</vt:lpstr>
      <vt:lpstr>Candara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Daniil Shendrik</dc:creator>
  <cp:lastModifiedBy>Daniil Shendrik</cp:lastModifiedBy>
  <cp:revision>24</cp:revision>
  <dcterms:created xsi:type="dcterms:W3CDTF">2023-12-23T10:57:37Z</dcterms:created>
  <dcterms:modified xsi:type="dcterms:W3CDTF">2023-12-26T11:45:12Z</dcterms:modified>
</cp:coreProperties>
</file>